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  <p:sldMasterId id="2147483674" r:id="rId2"/>
    <p:sldMasterId id="2147483677" r:id="rId3"/>
    <p:sldMasterId id="2147483679" r:id="rId4"/>
    <p:sldMasterId id="2147483681" r:id="rId5"/>
  </p:sldMasterIdLst>
  <p:notesMasterIdLst>
    <p:notesMasterId r:id="rId18"/>
  </p:notesMasterIdLst>
  <p:sldIdLst>
    <p:sldId id="268" r:id="rId6"/>
    <p:sldId id="256" r:id="rId7"/>
    <p:sldId id="265" r:id="rId8"/>
    <p:sldId id="271" r:id="rId9"/>
    <p:sldId id="263" r:id="rId10"/>
    <p:sldId id="261" r:id="rId11"/>
    <p:sldId id="269" r:id="rId12"/>
    <p:sldId id="270" r:id="rId13"/>
    <p:sldId id="266" r:id="rId14"/>
    <p:sldId id="259" r:id="rId15"/>
    <p:sldId id="262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6F6F"/>
    <a:srgbClr val="3E4D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61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0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FBBBB-D78D-4D99-BB6D-E445EF7B2EE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07B23-2073-4CDA-ADC3-097ECC5D0C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C4484A-656F-4A05-99CD-E1A2A8E7F7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03D5D7B-675B-40D8-B319-60283D9D2D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D4-2B18-454F-B237-A051DDA0C96E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2A76-4A04-4E1C-AE86-0CE11D8514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D4-2B18-454F-B237-A051DDA0C96E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2A76-4A04-4E1C-AE86-0CE11D8514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BA8D4-2B18-454F-B237-A051DDA0C96E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3B2A76-4A04-4E1C-AE86-0CE11D8514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theme" Target="../theme/theme5.xml"/><Relationship Id="rId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9C4484A-656F-4A05-99CD-E1A2A8E7F7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7" name="Picture 2" descr="D:\1 ШКОЛА\Шаблоны для презентаций\матем\Рисунок1.jpg"/>
          <p:cNvPicPr>
            <a:picLocks noChangeAspect="1" noChangeArrowheads="1"/>
          </p:cNvPicPr>
          <p:nvPr/>
        </p:nvPicPr>
        <p:blipFill>
          <a:blip r:embed="rId4"/>
          <a:srcRect l="2835" t="6126" r="4991" b="25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955059" y="5597611"/>
            <a:ext cx="642552" cy="2100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0639" y="148281"/>
            <a:ext cx="8748584" cy="6549081"/>
          </a:xfrm>
          <a:prstGeom prst="roundRect">
            <a:avLst>
              <a:gd name="adj" fmla="val 7436"/>
            </a:avLst>
          </a:prstGeom>
          <a:noFill/>
          <a:ln w="85725" cmpd="tri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18" descr="Школьный клипарт. - Нужные вещи - Клипарты PNG - Клипарты у Анны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4497" y="5197268"/>
            <a:ext cx="1992612" cy="1417245"/>
          </a:xfrm>
          <a:prstGeom prst="rect">
            <a:avLst/>
          </a:prstGeom>
          <a:noFill/>
        </p:spPr>
      </p:pic>
      <p:pic>
        <p:nvPicPr>
          <p:cNvPr id="9" name="Picture 16" descr="Школьные аксессуары - Школа, искусство - Всякая всячина - Каталог файлов - МЕТОДИЧЕСКИЙ СУНДУЧОК - Сайт учителя Из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5350" y="4127206"/>
            <a:ext cx="1025612" cy="230654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BA8D4-2B18-454F-B237-A051DDA0C96E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B2A76-4A04-4E1C-AE86-0CE11D8514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2995" y="148281"/>
            <a:ext cx="8736227" cy="6549081"/>
          </a:xfrm>
          <a:prstGeom prst="roundRect">
            <a:avLst>
              <a:gd name="adj" fmla="val 7436"/>
            </a:avLst>
          </a:prstGeom>
          <a:noFill/>
          <a:ln w="85725" cmpd="tri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36" name="Picture 16" descr="Школьные аксессуары - Школа, искусство - Всякая всячина - Каталог файлов - МЕТОДИЧЕСКИЙ СУНДУЧОК - Сайт учителя Из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5838" y="3216616"/>
            <a:ext cx="1309816" cy="3315989"/>
          </a:xfrm>
          <a:prstGeom prst="rect">
            <a:avLst/>
          </a:prstGeom>
          <a:noFill/>
        </p:spPr>
      </p:pic>
      <p:pic>
        <p:nvPicPr>
          <p:cNvPr id="5138" name="Picture 18" descr="Школьный клипарт. - Нужные вещи - Клипарты PNG - Клипарты у Анны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7134" y="214898"/>
            <a:ext cx="2882299" cy="205003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BA8D4-2B18-454F-B237-A051DDA0C96E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B2A76-4A04-4E1C-AE86-0CE11D8514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2995" y="148281"/>
            <a:ext cx="8736227" cy="6549081"/>
          </a:xfrm>
          <a:prstGeom prst="roundRect">
            <a:avLst>
              <a:gd name="adj" fmla="val 7436"/>
            </a:avLst>
          </a:prstGeom>
          <a:noFill/>
          <a:ln w="85725" cmpd="tri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36" name="Picture 16" descr="Школьные аксессуары - Школа, искусство - Всякая всячина - Каталог файлов - МЕТОДИЧЕСКИЙ СУНДУЧОК - Сайт учителя Из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843" y="4744996"/>
            <a:ext cx="753762" cy="1750538"/>
          </a:xfrm>
          <a:prstGeom prst="rect">
            <a:avLst/>
          </a:prstGeom>
          <a:noFill/>
        </p:spPr>
      </p:pic>
      <p:pic>
        <p:nvPicPr>
          <p:cNvPr id="9" name="Picture 18" descr="Школьный клипарт. - Нужные вещи - Клипарты PNG - Клипарты у Анны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54561" y="180426"/>
            <a:ext cx="1720763" cy="122389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2995" y="148281"/>
            <a:ext cx="8736227" cy="6549081"/>
          </a:xfrm>
          <a:prstGeom prst="roundRect">
            <a:avLst>
              <a:gd name="adj" fmla="val 7436"/>
            </a:avLst>
          </a:prstGeom>
          <a:noFill/>
          <a:ln w="85725" cmpd="tri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8" descr="Школьный клипарт. - Нужные вещи - Клипарты PNG - Клипарты у Анны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6918" y="5419691"/>
            <a:ext cx="1720763" cy="122389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1 ШКОЛА\Шаблоны для презентаций\матем\Рисунок1.jpg"/>
          <p:cNvPicPr>
            <a:picLocks noChangeAspect="1" noChangeArrowheads="1"/>
          </p:cNvPicPr>
          <p:nvPr/>
        </p:nvPicPr>
        <p:blipFill>
          <a:blip r:embed="rId2"/>
          <a:srcRect l="2835" t="6126" r="4991" b="25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16" descr="Школьные аксессуары - Школа, искусство - Всякая всячина - Каталог файлов - МЕТОДИЧЕСКИЙ СУНДУЧОК - Сайт учителя Из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848" y="4917674"/>
            <a:ext cx="679622" cy="152843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090984" y="5585255"/>
            <a:ext cx="642552" cy="2100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2995" y="148281"/>
            <a:ext cx="8736227" cy="6549081"/>
          </a:xfrm>
          <a:prstGeom prst="roundRect">
            <a:avLst>
              <a:gd name="adj" fmla="val 7436"/>
            </a:avLst>
          </a:prstGeom>
          <a:noFill/>
          <a:ln w="85725" cmpd="tri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18" descr="Школьный клипарт. - Нужные вещи - Клипарты PNG - Клипарты у Анны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8703" y="5308480"/>
            <a:ext cx="1705233" cy="121284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s59.radikal.ru/i166/0908/11/a5dc1e6f3fa3.png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s59.radikal.ru/i166/0908/11/a5dc1e6f3fa3.png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s59.radikal.ru/i166/0908/11/a5dc1e6f3fa3.pn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s59.radikal.ru/i166/0908/11/a5dc1e6f3fa3.pn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s59.radikal.ru/i166/0908/11/a5dc1e6f3fa3.png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2132" y="4045224"/>
            <a:ext cx="5929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73066" y="1633912"/>
            <a:ext cx="59293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Arial" pitchFamily="34" charset="0"/>
                <a:cs typeface="Arial" pitchFamily="34" charset="0"/>
              </a:rPr>
              <a:t>«Геометрические величины и их измерение. »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3046" y="3427214"/>
            <a:ext cx="6399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</a:rPr>
              <a:t> </a:t>
            </a:r>
            <a:endParaRPr lang="ru-RU" sz="2400" b="1" dirty="0">
              <a:latin typeface="Arial Narrow" pitchFamily="34" charset="0"/>
            </a:endParaRPr>
          </a:p>
        </p:txBody>
      </p:sp>
      <p:pic>
        <p:nvPicPr>
          <p:cNvPr id="7" name="Picture 2" descr="Математика л г - Сетевая библиоте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072" y="3797280"/>
            <a:ext cx="1720521" cy="2255364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5156" y="692687"/>
            <a:ext cx="45012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декабря .</a:t>
            </a:r>
          </a:p>
          <a:p>
            <a:pPr algn="ctr"/>
            <a:r>
              <a:rPr lang="ru-RU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Классная  работа .</a:t>
            </a:r>
            <a:endParaRPr lang="ru-RU" sz="4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874418" y="1157112"/>
            <a:ext cx="50292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Математический диктант.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401287" y="4807974"/>
            <a:ext cx="1494875" cy="156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827648" y="403171"/>
            <a:ext cx="50292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УСТНЫЙ СЧЕТ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150372" y="1799304"/>
            <a:ext cx="7669163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 умножить на 8.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 увеличить в 4 раза.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Первый множитель 9, второй 5. Найти произведение.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увеличит в 6 раз.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Взять по 9 три раза.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 умножить на 9.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Первый множитель 5, второй 10. Найдите произведение.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Найдите произведение чисел  23 и 3.</a:t>
            </a:r>
          </a:p>
          <a:p>
            <a:pPr marL="633413" marR="0" lvl="0" indent="-633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Увеличьте 48 в 2 раза.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7811" y="2254101"/>
            <a:ext cx="55002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Поменяться тетрадями.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85928" y="1407834"/>
            <a:ext cx="50292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Математический диктант.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827594" y="4081639"/>
            <a:ext cx="2301653" cy="24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46682" y="3100430"/>
            <a:ext cx="83984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/>
              <a:t>48   28   45   12   27   72   50   69   96</a:t>
            </a:r>
            <a:endParaRPr lang="ru-RU" sz="4400" b="1" i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827648" y="403171"/>
            <a:ext cx="50292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УСТНЫЙ СЧЕТ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967" y="655092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1800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94096" y="1667300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24166" y="2624919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65612" y="3648501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93407" y="4699378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09833" y="5725236"/>
            <a:ext cx="1241947" cy="55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661313" y="600501"/>
            <a:ext cx="859809" cy="7779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60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2333768" y="1269245"/>
            <a:ext cx="436729" cy="40943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2" idx="2"/>
            <a:endCxn id="3" idx="0"/>
          </p:cNvCxnSpPr>
          <p:nvPr/>
        </p:nvCxnSpPr>
        <p:spPr>
          <a:xfrm rot="16200000" flipH="1">
            <a:off x="1194181" y="1146410"/>
            <a:ext cx="452649" cy="58912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19" idx="3"/>
          </p:cNvCxnSpPr>
          <p:nvPr/>
        </p:nvCxnSpPr>
        <p:spPr>
          <a:xfrm rot="5400000">
            <a:off x="3003956" y="2141059"/>
            <a:ext cx="441469" cy="5489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3" idx="2"/>
            <a:endCxn id="4" idx="0"/>
          </p:cNvCxnSpPr>
          <p:nvPr/>
        </p:nvCxnSpPr>
        <p:spPr>
          <a:xfrm rot="16200000" flipH="1">
            <a:off x="1831075" y="2110854"/>
            <a:ext cx="398060" cy="6300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20" idx="3"/>
          </p:cNvCxnSpPr>
          <p:nvPr/>
        </p:nvCxnSpPr>
        <p:spPr>
          <a:xfrm rot="5400000">
            <a:off x="3634028" y="3189662"/>
            <a:ext cx="409623" cy="4716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4" idx="2"/>
            <a:endCxn id="5" idx="0"/>
          </p:cNvCxnSpPr>
          <p:nvPr/>
        </p:nvCxnSpPr>
        <p:spPr>
          <a:xfrm rot="16200000" flipH="1">
            <a:off x="2433852" y="3095766"/>
            <a:ext cx="464023" cy="6414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21" idx="3"/>
          </p:cNvCxnSpPr>
          <p:nvPr/>
        </p:nvCxnSpPr>
        <p:spPr>
          <a:xfrm rot="5400000">
            <a:off x="4232254" y="4215519"/>
            <a:ext cx="482412" cy="50805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5" idx="2"/>
            <a:endCxn id="6" idx="0"/>
          </p:cNvCxnSpPr>
          <p:nvPr/>
        </p:nvCxnSpPr>
        <p:spPr>
          <a:xfrm rot="16200000" flipH="1">
            <a:off x="3054824" y="4139821"/>
            <a:ext cx="491318" cy="6277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22" idx="3"/>
          </p:cNvCxnSpPr>
          <p:nvPr/>
        </p:nvCxnSpPr>
        <p:spPr>
          <a:xfrm rot="5400000">
            <a:off x="4853228" y="5204984"/>
            <a:ext cx="537004" cy="52169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6" idx="2"/>
            <a:endCxn id="7" idx="0"/>
          </p:cNvCxnSpPr>
          <p:nvPr/>
        </p:nvCxnSpPr>
        <p:spPr>
          <a:xfrm rot="16200000" flipH="1">
            <a:off x="3689445" y="5183873"/>
            <a:ext cx="466299" cy="6164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3373272" y="1530824"/>
            <a:ext cx="859809" cy="7779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948753" y="2556682"/>
            <a:ext cx="859809" cy="7779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0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601571" y="3564341"/>
            <a:ext cx="859809" cy="7779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0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256663" y="4533332"/>
            <a:ext cx="859809" cy="7779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88109" y="504967"/>
            <a:ext cx="3257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:</a:t>
            </a:r>
            <a:endParaRPr lang="ru-RU" sz="4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731828" y="1558119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+</a:t>
            </a:r>
            <a:endParaRPr lang="ru-RU" sz="4000" b="1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10800000" flipH="1" flipV="1">
            <a:off x="3345975" y="2877572"/>
            <a:ext cx="297975" cy="210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946479" y="3523397"/>
            <a:ext cx="3257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:</a:t>
            </a:r>
            <a:endParaRPr lang="ru-RU" sz="4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574276" y="4587922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/>
              <a:t>+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410812" y="164754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/>
              <a:t>3</a:t>
            </a:r>
            <a:r>
              <a:rPr lang="ru-RU" sz="3200" b="1" dirty="0" smtClean="0">
                <a:solidFill>
                  <a:schemeClr val="tx1"/>
                </a:solidFill>
              </a:rPr>
              <a:t>0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403386" y="1606602"/>
            <a:ext cx="809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00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902132" y="2630185"/>
            <a:ext cx="809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/>
              <a:t>33</a:t>
            </a:r>
            <a:r>
              <a:rPr lang="ru-RU" sz="3200" b="1" dirty="0" smtClean="0">
                <a:solidFill>
                  <a:schemeClr val="tx1"/>
                </a:solidFill>
              </a:rPr>
              <a:t>0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532204" y="3615099"/>
            <a:ext cx="809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/>
              <a:t>2</a:t>
            </a:r>
            <a:r>
              <a:rPr lang="ru-RU" sz="3200" b="1" dirty="0" smtClean="0">
                <a:solidFill>
                  <a:schemeClr val="tx1"/>
                </a:solidFill>
              </a:rPr>
              <a:t>80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432956" y="467962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7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842388" y="5716853"/>
            <a:ext cx="809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807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273129" y="4609111"/>
            <a:ext cx="809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800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5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734837" y="2675128"/>
            <a:ext cx="1767892" cy="185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4658713" y="701591"/>
            <a:ext cx="395785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Кто быстрее?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7410" name="Picture 2" descr="Школьные аксессуары - Школа, искусство - Всякая всячина - Каталог файлов - МЕТОДИЧЕСКИЙ СУНДУЧОК - Сайт учителя Из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261" y="4526392"/>
            <a:ext cx="785315" cy="1988139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749590" y="592741"/>
            <a:ext cx="50292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УСТНЫЙ СЧЕТ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41781" y="1410380"/>
            <a:ext cx="33009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/>
              <a:t>Задачи-шутки.</a:t>
            </a:r>
            <a:endParaRPr lang="ru-RU" sz="3600" b="1" i="1" dirty="0"/>
          </a:p>
        </p:txBody>
      </p:sp>
      <p:pic>
        <p:nvPicPr>
          <p:cNvPr id="1027" name="Picture 3" descr="Конкурс на лучшую сказку с призами Сказка 9 Блог о доме и семье"/>
          <p:cNvPicPr>
            <a:picLocks noChangeAspect="1" noChangeArrowheads="1"/>
          </p:cNvPicPr>
          <p:nvPr/>
        </p:nvPicPr>
        <p:blipFill>
          <a:blip r:embed="rId2">
            <a:lum bright="11000"/>
          </a:blip>
          <a:srcRect/>
          <a:stretch>
            <a:fillRect/>
          </a:stretch>
        </p:blipFill>
        <p:spPr bwMode="auto">
          <a:xfrm flipH="1">
            <a:off x="627798" y="2342039"/>
            <a:ext cx="2333766" cy="280599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r="13939"/>
          <a:stretch>
            <a:fillRect/>
          </a:stretch>
        </p:blipFill>
        <p:spPr bwMode="auto">
          <a:xfrm>
            <a:off x="3570194" y="2402542"/>
            <a:ext cx="4524935" cy="259080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69540" y="5217459"/>
            <a:ext cx="14734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/>
              <a:t>100</a:t>
            </a:r>
            <a:endParaRPr lang="ru-RU" sz="6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763" y="2122692"/>
            <a:ext cx="5981700" cy="2524125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749590" y="592741"/>
            <a:ext cx="50292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УСТНЫЙ СЧЕТ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41781" y="1410380"/>
            <a:ext cx="33009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/>
              <a:t>Задачи-шутки.</a:t>
            </a:r>
            <a:endParaRPr lang="ru-RU" sz="3600" b="1" i="1" dirty="0"/>
          </a:p>
        </p:txBody>
      </p:sp>
      <p:pic>
        <p:nvPicPr>
          <p:cNvPr id="1037" name="Picture 13" descr="Форум Пуз-Карапуз ищу карт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8453" y="3738112"/>
            <a:ext cx="2093663" cy="2678900"/>
          </a:xfrm>
          <a:prstGeom prst="rect">
            <a:avLst/>
          </a:prstGeom>
          <a:noFill/>
        </p:spPr>
      </p:pic>
      <p:pic>
        <p:nvPicPr>
          <p:cNvPr id="1033" name="Picture 9" descr="Плейкаст &quot;АВТОРСКИЕ СТИХИ - ПАВЕЛ ГРЕКОВ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892223">
            <a:off x="7275893" y="4679847"/>
            <a:ext cx="892612" cy="1646886"/>
          </a:xfrm>
          <a:prstGeom prst="rect">
            <a:avLst/>
          </a:prstGeom>
          <a:noFill/>
        </p:spPr>
      </p:pic>
      <p:pic>
        <p:nvPicPr>
          <p:cNvPr id="18" name="Picture 9" descr="Плейкаст &quot;АВТОРСКИЕ СТИХИ - ПАВЕЛ ГРЕКОВ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676349">
            <a:off x="7424364" y="4799321"/>
            <a:ext cx="892612" cy="1646886"/>
          </a:xfrm>
          <a:prstGeom prst="rect">
            <a:avLst/>
          </a:prstGeom>
          <a:noFill/>
        </p:spPr>
      </p:pic>
      <p:pic>
        <p:nvPicPr>
          <p:cNvPr id="19" name="Picture 9" descr="Плейкаст &quot;АВТОРСКИЕ СТИХИ - ПАВЕЛ ГРЕКОВ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341636">
            <a:off x="7579352" y="4923688"/>
            <a:ext cx="892612" cy="164688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197213" y="2182761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/>
              <a:t>9</a:t>
            </a:r>
            <a:endParaRPr lang="ru-RU" sz="72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749590" y="592741"/>
            <a:ext cx="50292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3E4D1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</a:rPr>
              <a:t>УСТНЫЙ СЧЕТ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41781" y="1410380"/>
            <a:ext cx="33009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/>
              <a:t>Задачи-шутки.</a:t>
            </a:r>
            <a:endParaRPr lang="ru-RU" sz="3600" b="1" i="1" dirty="0"/>
          </a:p>
        </p:txBody>
      </p:sp>
      <p:pic>
        <p:nvPicPr>
          <p:cNvPr id="1039" name="Picture 15" descr="История благодарностей участнику - Семейный форум - Мир в ладошка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0618" y="2265528"/>
            <a:ext cx="1799066" cy="2645685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r="5716"/>
          <a:stretch>
            <a:fillRect/>
          </a:stretch>
        </p:blipFill>
        <p:spPr bwMode="auto">
          <a:xfrm>
            <a:off x="1162204" y="2396920"/>
            <a:ext cx="4560367" cy="127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8054" y="3315315"/>
            <a:ext cx="4572493" cy="902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1179869" y="2418734"/>
            <a:ext cx="4542505" cy="1784555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0705" y="1394458"/>
            <a:ext cx="7477496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3E4D1F"/>
            </a:solidFill>
          </a:ln>
        </p:spPr>
        <p:txBody>
          <a:bodyPr wrap="none">
            <a:spAutoFit/>
          </a:bodyPr>
          <a:lstStyle/>
          <a:p>
            <a:r>
              <a:rPr lang="ru-RU" sz="4400" b="1" dirty="0" smtClean="0"/>
              <a:t>Распределительное  свойство</a:t>
            </a:r>
            <a:endParaRPr lang="ru-RU" sz="4400" b="1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90089" y="528898"/>
            <a:ext cx="7558087" cy="5984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 cap="flat">
            <a:solidFill>
              <a:srgbClr val="0070C0"/>
            </a:solidFill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Вспоминаем то, что знаем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035" y="2843797"/>
            <a:ext cx="34836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(а +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+ с) ·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d =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0249" y="2805128"/>
            <a:ext cx="39324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 ·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d +b · d + c · d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9558" y="3771844"/>
            <a:ext cx="1649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274 · 5 =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04030" y="3746823"/>
            <a:ext cx="3416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(200 + 70 + 4) · 5 =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1833" y="4388267"/>
            <a:ext cx="4305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200 · 5 + 70 · 5 + 4 · 5 =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1140" y="4376895"/>
            <a:ext cx="3246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1000 + 350 + 20 =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81500" y="438826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1370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2980" y="1396732"/>
            <a:ext cx="7458184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3E4D1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Какие математические свойства вы знаете?</a:t>
            </a:r>
            <a:endParaRPr lang="ru-RU" sz="4400" b="1" dirty="0"/>
          </a:p>
        </p:txBody>
      </p:sp>
      <p:pic>
        <p:nvPicPr>
          <p:cNvPr id="14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897" y="4981433"/>
            <a:ext cx="1533377" cy="161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авая круглая скобка 14"/>
          <p:cNvSpPr/>
          <p:nvPr/>
        </p:nvSpPr>
        <p:spPr>
          <a:xfrm rot="5400000">
            <a:off x="4505090" y="3116585"/>
            <a:ext cx="245329" cy="825191"/>
          </a:xfrm>
          <a:prstGeom prst="rightBracket">
            <a:avLst>
              <a:gd name="adj" fmla="val 13155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авая круглая скобка 15"/>
          <p:cNvSpPr/>
          <p:nvPr/>
        </p:nvSpPr>
        <p:spPr>
          <a:xfrm rot="5400000">
            <a:off x="5850670" y="3090566"/>
            <a:ext cx="245329" cy="825191"/>
          </a:xfrm>
          <a:prstGeom prst="rightBracket">
            <a:avLst>
              <a:gd name="adj" fmla="val 13155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круглая скобка 16"/>
          <p:cNvSpPr/>
          <p:nvPr/>
        </p:nvSpPr>
        <p:spPr>
          <a:xfrm rot="5400000">
            <a:off x="7333783" y="3090566"/>
            <a:ext cx="245329" cy="825191"/>
          </a:xfrm>
          <a:prstGeom prst="rightBracket">
            <a:avLst>
              <a:gd name="adj" fmla="val 13155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  <p:bldP spid="13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26439" y="1643953"/>
          <a:ext cx="2810435" cy="28104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2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0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20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20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37882" y="537882"/>
            <a:ext cx="4370294" cy="60170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spcAft>
                <a:spcPts val="600"/>
              </a:spcAft>
            </a:pPr>
            <a:r>
              <a:rPr lang="ru-RU" sz="2400" b="1" u="sng" dirty="0" smtClean="0">
                <a:latin typeface="Arial Black" pitchFamily="34" charset="0"/>
              </a:rPr>
              <a:t>АЛГОРИТМ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Пишу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однозначное число под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единицами трёхзначного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числа.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Умножаю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единицы,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пишу под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единицами, а десятки (если они есть)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запоминаю.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Умножаю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десятки и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прибавляю десятки,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которые запомнили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. Пишу под десятками</a:t>
            </a:r>
            <a:r>
              <a:rPr lang="ru-RU" sz="2400" b="1" dirty="0" smtClean="0">
                <a:solidFill>
                  <a:srgbClr val="3E4D1F"/>
                </a:solidFill>
              </a:rPr>
              <a:t>.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Сотни запоминаю.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rgbClr val="3E4D1F"/>
                </a:solidFill>
              </a:rPr>
              <a:t>Умножаю сотни. Пишу под сотнями. </a:t>
            </a:r>
            <a:endParaRPr lang="ru-RU" sz="2400" b="1" dirty="0">
              <a:solidFill>
                <a:srgbClr val="3E4D1F"/>
              </a:solidFill>
            </a:endParaRP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Читаю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ответ.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12239" y="1993576"/>
            <a:ext cx="17027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7200"/>
              </a:lnSpc>
            </a:pPr>
            <a:r>
              <a:rPr lang="ru-RU" sz="6000" b="1" dirty="0" smtClean="0"/>
              <a:t>2 7 4</a:t>
            </a:r>
          </a:p>
        </p:txBody>
      </p:sp>
      <p:sp>
        <p:nvSpPr>
          <p:cNvPr id="5" name="Крест 4"/>
          <p:cNvSpPr/>
          <p:nvPr/>
        </p:nvSpPr>
        <p:spPr>
          <a:xfrm rot="2806109">
            <a:off x="5968487" y="2531457"/>
            <a:ext cx="484094" cy="470647"/>
          </a:xfrm>
          <a:prstGeom prst="plus">
            <a:avLst>
              <a:gd name="adj" fmla="val 4596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514899" y="255835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5</a:t>
            </a:r>
            <a:endParaRPr lang="ru-RU" sz="6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39251" y="572670"/>
            <a:ext cx="2324675" cy="947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7200"/>
              </a:lnSpc>
            </a:pPr>
            <a:r>
              <a:rPr lang="ru-RU" sz="4800" b="1" dirty="0" smtClean="0"/>
              <a:t>274 </a:t>
            </a:r>
            <a:r>
              <a:rPr lang="en-US" sz="4800" b="1" dirty="0" smtClean="0">
                <a:cs typeface="Arial"/>
              </a:rPr>
              <a:t>·</a:t>
            </a:r>
            <a:r>
              <a:rPr lang="ru-RU" sz="4800" b="1" dirty="0" smtClean="0">
                <a:cs typeface="Arial"/>
              </a:rPr>
              <a:t> 5 =</a:t>
            </a:r>
            <a:endParaRPr lang="ru-RU" sz="4800" b="1" dirty="0" smtClean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250875" y="3311387"/>
            <a:ext cx="1815353" cy="158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532828" y="3087269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0</a:t>
            </a:r>
            <a:endParaRPr lang="ru-RU" sz="6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102522" y="176519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927711" y="3100717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7</a:t>
            </a:r>
            <a:endParaRPr lang="ru-RU" sz="6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62934" y="307382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/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98159" y="3087269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1</a:t>
            </a:r>
            <a:endParaRPr lang="ru-RU" sz="6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528781" y="176967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31123" y="559223"/>
            <a:ext cx="1435008" cy="947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7200"/>
              </a:lnSpc>
            </a:pPr>
            <a:r>
              <a:rPr lang="ru-RU" sz="4800" b="1" dirty="0" smtClean="0"/>
              <a:t>1370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4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5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1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2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881484" y="2600947"/>
            <a:ext cx="45778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Работа по учебнику</a:t>
            </a:r>
          </a:p>
          <a:p>
            <a:pPr algn="ctr"/>
            <a:r>
              <a:rPr lang="ru-RU" sz="4000" b="1" dirty="0" smtClean="0"/>
              <a:t>с.111, № 9,10</a:t>
            </a:r>
            <a:endParaRPr lang="ru-RU" sz="4000" b="1" dirty="0"/>
          </a:p>
        </p:txBody>
      </p:sp>
      <p:sp>
        <p:nvSpPr>
          <p:cNvPr id="68" name="Text Box 4"/>
          <p:cNvSpPr txBox="1">
            <a:spLocks noChangeArrowheads="1"/>
          </p:cNvSpPr>
          <p:nvPr/>
        </p:nvSpPr>
        <p:spPr bwMode="auto">
          <a:xfrm>
            <a:off x="1293813" y="428626"/>
            <a:ext cx="5611954" cy="12500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sq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Применяем знания</a:t>
            </a:r>
            <a:r>
              <a:rPr lang="ru-RU" sz="3200" b="1" dirty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. </a:t>
            </a:r>
            <a:endParaRPr lang="ru-RU" sz="3200" b="1" dirty="0" smtClean="0">
              <a:solidFill>
                <a:srgbClr val="000000"/>
              </a:solidFill>
              <a:latin typeface="Arial" pitchFamily="34" charset="0"/>
              <a:ea typeface="Microsoft YaHei"/>
              <a:cs typeface="Arial" pitchFamily="34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Развиваем умения.</a:t>
            </a:r>
            <a:endParaRPr lang="ru-RU" sz="3200" b="1" dirty="0">
              <a:solidFill>
                <a:srgbClr val="000000"/>
              </a:solidFill>
              <a:latin typeface="Arial" pitchFamily="34" charset="0"/>
              <a:ea typeface="Microsoft YaHei"/>
              <a:cs typeface="Arial" pitchFamily="34" charset="0"/>
            </a:endParaRPr>
          </a:p>
        </p:txBody>
      </p:sp>
      <p:pic>
        <p:nvPicPr>
          <p:cNvPr id="16388" name="Picture 4" descr="Умк перспектива рабочие программы 3 класс по математике петерсон - Сетевая библиотека"/>
          <p:cNvPicPr>
            <a:picLocks noChangeAspect="1" noChangeArrowheads="1"/>
          </p:cNvPicPr>
          <p:nvPr/>
        </p:nvPicPr>
        <p:blipFill>
          <a:blip r:embed="rId2"/>
          <a:srcRect l="3034" t="17849" r="17068" b="2394"/>
          <a:stretch>
            <a:fillRect/>
          </a:stretch>
        </p:blipFill>
        <p:spPr bwMode="auto">
          <a:xfrm rot="479661">
            <a:off x="5658869" y="2626184"/>
            <a:ext cx="2392058" cy="3111241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3"/>
          <p:cNvSpPr>
            <a:spLocks noChangeArrowheads="1" noChangeShapeType="1" noTextEdit="1"/>
          </p:cNvSpPr>
          <p:nvPr/>
        </p:nvSpPr>
        <p:spPr bwMode="auto">
          <a:xfrm rot="20701973">
            <a:off x="167066" y="2210112"/>
            <a:ext cx="8784661" cy="191955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844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kern="10" dirty="0" smtClean="0">
                <a:ln w="11430"/>
                <a:solidFill>
                  <a:srgbClr val="0000D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Спасибо </a:t>
            </a:r>
            <a:r>
              <a:rPr lang="ru-RU" sz="3600" b="1" i="1" kern="10" dirty="0">
                <a:ln w="11430"/>
                <a:solidFill>
                  <a:srgbClr val="0000D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за работу!</a:t>
            </a:r>
          </a:p>
        </p:txBody>
      </p:sp>
      <p:pic>
        <p:nvPicPr>
          <p:cNvPr id="3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357950" y="4071942"/>
            <a:ext cx="1947906" cy="2031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шаблон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1</Template>
  <TotalTime>149</TotalTime>
  <Words>270</Words>
  <Application>Microsoft Office PowerPoint</Application>
  <PresentationFormat>Экран (4:3)</PresentationFormat>
  <Paragraphs>74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Microsoft YaHei</vt:lpstr>
      <vt:lpstr>Arial</vt:lpstr>
      <vt:lpstr>Arial Black</vt:lpstr>
      <vt:lpstr>Arial Narrow</vt:lpstr>
      <vt:lpstr>Calibri</vt:lpstr>
      <vt:lpstr>Helvetica</vt:lpstr>
      <vt:lpstr>Times New Roman</vt:lpstr>
      <vt:lpstr>шаблон 1</vt:lpstr>
      <vt:lpstr>1_Тема Office</vt:lpstr>
      <vt:lpstr>2_Тема Office</vt:lpstr>
      <vt:lpstr>4_Тема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19</cp:revision>
  <dcterms:created xsi:type="dcterms:W3CDTF">2014-12-02T15:12:59Z</dcterms:created>
  <dcterms:modified xsi:type="dcterms:W3CDTF">2020-05-16T20:58:22Z</dcterms:modified>
</cp:coreProperties>
</file>